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3" r:id="rId31"/>
    <p:sldId id="286" r:id="rId32"/>
    <p:sldId id="28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10/21/2024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988322" y="411480"/>
            <a:ext cx="8915399" cy="4526280"/>
          </a:xfrm>
        </p:spPr>
        <p:txBody>
          <a:bodyPr>
            <a:normAutofit fontScale="90000"/>
          </a:bodyPr>
          <a:lstStyle/>
          <a:p>
            <a:pPr algn="ctr"/>
            <a:r>
              <a:rPr lang="tr-TR" b="1" dirty="0" smtClean="0"/>
              <a:t>KAMU SINAVLARINA HAZIRLIK SÜRECİ </a:t>
            </a:r>
            <a:br>
              <a:rPr lang="tr-TR" b="1" dirty="0" smtClean="0"/>
            </a:br>
            <a:r>
              <a:rPr lang="tr-TR" b="1" dirty="0" smtClean="0"/>
              <a:t/>
            </a:r>
            <a:br>
              <a:rPr lang="tr-TR" b="1" dirty="0" smtClean="0"/>
            </a:br>
            <a:r>
              <a:rPr lang="tr-TR" b="1" dirty="0" smtClean="0"/>
              <a:t>KPSS B – KPSS A ve Kurum Sınavları Hakkında Bilgi</a:t>
            </a:r>
            <a:br>
              <a:rPr lang="tr-TR" b="1" dirty="0" smtClean="0"/>
            </a:br>
            <a:endParaRPr lang="tr-TR" b="1" dirty="0"/>
          </a:p>
        </p:txBody>
      </p:sp>
      <p:sp>
        <p:nvSpPr>
          <p:cNvPr id="3" name="Alt Başlık 2"/>
          <p:cNvSpPr>
            <a:spLocks noGrp="1"/>
          </p:cNvSpPr>
          <p:nvPr>
            <p:ph type="subTitle" idx="1"/>
          </p:nvPr>
        </p:nvSpPr>
        <p:spPr>
          <a:xfrm>
            <a:off x="2667590" y="5260705"/>
            <a:ext cx="8915399" cy="1126283"/>
          </a:xfrm>
        </p:spPr>
        <p:txBody>
          <a:bodyPr>
            <a:normAutofit/>
          </a:bodyPr>
          <a:lstStyle/>
          <a:p>
            <a:pPr algn="r"/>
            <a:r>
              <a:rPr lang="tr-TR" sz="2400" dirty="0" smtClean="0"/>
              <a:t>DOÇ. DR. AHMET EMRAH TAYYAR</a:t>
            </a:r>
            <a:endParaRPr lang="tr-TR" sz="2400" dirty="0"/>
          </a:p>
        </p:txBody>
      </p:sp>
    </p:spTree>
    <p:extLst>
      <p:ext uri="{BB962C8B-B14F-4D97-AF65-F5344CB8AC3E}">
        <p14:creationId xmlns:p14="http://schemas.microsoft.com/office/powerpoint/2010/main" val="2605865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548640"/>
            <a:ext cx="8915400" cy="5852160"/>
          </a:xfrm>
        </p:spPr>
        <p:txBody>
          <a:bodyPr>
            <a:normAutofit/>
          </a:bodyPr>
          <a:lstStyle/>
          <a:p>
            <a:pPr algn="ctr"/>
            <a:r>
              <a:rPr lang="tr-TR" sz="2400" b="1" dirty="0" smtClean="0"/>
              <a:t>KPSS A ve KPSS B GRUBU SINAVLARI NE ANLAMA GELİR?</a:t>
            </a:r>
          </a:p>
          <a:p>
            <a:endParaRPr lang="tr-TR" dirty="0"/>
          </a:p>
          <a:p>
            <a:r>
              <a:rPr lang="tr-TR" sz="2400" dirty="0" smtClean="0"/>
              <a:t>Her ikisi devlete memur olarak atanmak için yapılan giriş sınavlarıdır. Ancak iki sınavın memurluk hakları açısından farkları bulunur.</a:t>
            </a:r>
          </a:p>
          <a:p>
            <a:r>
              <a:rPr lang="tr-TR" sz="2400" dirty="0" smtClean="0"/>
              <a:t>Öncelikle KPSS B grubu düz memuriyet atamalarında kullanılan sınavı tanımlamak için kullanılır.</a:t>
            </a:r>
          </a:p>
          <a:p>
            <a:r>
              <a:rPr lang="tr-TR" sz="2400" dirty="0" smtClean="0"/>
              <a:t>KPSS A grubu ise kariyer kadro yani üst düzey memuriyete atanmak için yapılan bir giriş sınavıdır. Özlük hakları bakımından KPSS B grubuna göre daha üstündür. </a:t>
            </a:r>
          </a:p>
          <a:p>
            <a:r>
              <a:rPr lang="tr-TR" sz="2400" dirty="0" smtClean="0"/>
              <a:t>Üst düzey memuriyet GELİR UZMAN YARDIMCILIĞI(GUY), DEFTERDAR UZMAN YARDIMCILIĞI(DUY), VERGİ MÜFETTİŞ YARDIMCILIĞI(VMY), MALİ HİZMETLER UZMAN YARDIMCILIĞI(MHUY) gibi kadroları kapsamaktadır. </a:t>
            </a:r>
            <a:endParaRPr lang="tr-TR" sz="2400" dirty="0"/>
          </a:p>
        </p:txBody>
      </p:sp>
    </p:spTree>
    <p:extLst>
      <p:ext uri="{BB962C8B-B14F-4D97-AF65-F5344CB8AC3E}">
        <p14:creationId xmlns:p14="http://schemas.microsoft.com/office/powerpoint/2010/main" val="151390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418011"/>
            <a:ext cx="8915400" cy="6087292"/>
          </a:xfrm>
        </p:spPr>
        <p:txBody>
          <a:bodyPr>
            <a:normAutofit/>
          </a:bodyPr>
          <a:lstStyle/>
          <a:p>
            <a:pPr algn="ctr"/>
            <a:r>
              <a:rPr lang="tr-TR" sz="2400" b="1" dirty="0" smtClean="0"/>
              <a:t>KPSS A ve KPSS B grubu sınavlar için yaş şartı aranır mı?</a:t>
            </a:r>
          </a:p>
          <a:p>
            <a:endParaRPr lang="tr-TR" sz="2400" b="1" dirty="0" smtClean="0"/>
          </a:p>
          <a:p>
            <a:endParaRPr lang="tr-TR" sz="2400" b="1" dirty="0"/>
          </a:p>
          <a:p>
            <a:r>
              <a:rPr lang="tr-TR" sz="2800" dirty="0" smtClean="0"/>
              <a:t>KPSS B grubu atamalarında yaş şartı yoktur.</a:t>
            </a:r>
          </a:p>
          <a:p>
            <a:endParaRPr lang="tr-TR" sz="2800" dirty="0" smtClean="0"/>
          </a:p>
          <a:p>
            <a:r>
              <a:rPr lang="tr-TR" sz="2800" dirty="0" smtClean="0"/>
              <a:t>KPSS A grubu atamalarında 35 yaş şartı bulunmaktadır. </a:t>
            </a:r>
            <a:endParaRPr lang="tr-TR" sz="2800" dirty="0"/>
          </a:p>
        </p:txBody>
      </p:sp>
    </p:spTree>
    <p:extLst>
      <p:ext uri="{BB962C8B-B14F-4D97-AF65-F5344CB8AC3E}">
        <p14:creationId xmlns:p14="http://schemas.microsoft.com/office/powerpoint/2010/main" val="3890116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39634"/>
            <a:ext cx="8915400" cy="5571588"/>
          </a:xfrm>
        </p:spPr>
        <p:txBody>
          <a:bodyPr/>
          <a:lstStyle/>
          <a:p>
            <a:r>
              <a:rPr lang="tr-TR" sz="2400" b="1" dirty="0" smtClean="0"/>
              <a:t>KPSS A ve B GRUBU sınavları kim düzenliyor? </a:t>
            </a:r>
          </a:p>
          <a:p>
            <a:r>
              <a:rPr lang="tr-TR" sz="2400" b="1" dirty="0" smtClean="0"/>
              <a:t>Sınava girmek için mezun olma şartı var mı?</a:t>
            </a:r>
          </a:p>
          <a:p>
            <a:endParaRPr lang="tr-TR" dirty="0"/>
          </a:p>
          <a:p>
            <a:endParaRPr lang="tr-TR" dirty="0" smtClean="0"/>
          </a:p>
          <a:p>
            <a:r>
              <a:rPr lang="tr-TR" sz="2400" dirty="0" smtClean="0"/>
              <a:t>Her iki sınav ÖSYM tarafından düzenlenmektedir. Sınavlar her yıl temmuz ayı içerisinde yapılır.</a:t>
            </a:r>
          </a:p>
          <a:p>
            <a:r>
              <a:rPr lang="tr-TR" sz="2400" dirty="0" smtClean="0"/>
              <a:t>Sınavlara girmek için mezun olma şartı aranmaz. Yani üniversite okurken ikinci sınıfta olsanız dahi sınava girebilirsiniz.</a:t>
            </a:r>
          </a:p>
          <a:p>
            <a:r>
              <a:rPr lang="tr-TR" sz="2400" dirty="0" smtClean="0"/>
              <a:t>Ancak elde ettiğiniz puanları atama sürecinde kullanmak için mezun olmanız gerekir. </a:t>
            </a:r>
            <a:endParaRPr lang="tr-TR" sz="2400" dirty="0"/>
          </a:p>
        </p:txBody>
      </p:sp>
    </p:spTree>
    <p:extLst>
      <p:ext uri="{BB962C8B-B14F-4D97-AF65-F5344CB8AC3E}">
        <p14:creationId xmlns:p14="http://schemas.microsoft.com/office/powerpoint/2010/main" val="1796558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13509"/>
            <a:ext cx="8915400" cy="6335485"/>
          </a:xfrm>
        </p:spPr>
        <p:txBody>
          <a:bodyPr/>
          <a:lstStyle/>
          <a:p>
            <a:pPr algn="ctr"/>
            <a:r>
              <a:rPr lang="tr-TR" sz="2400" b="1" dirty="0" smtClean="0"/>
              <a:t>KPSS B GRUBU MEMURİYET SÜRECİ NASIL İŞLER?</a:t>
            </a:r>
          </a:p>
          <a:p>
            <a:endParaRPr lang="tr-TR" dirty="0"/>
          </a:p>
          <a:p>
            <a:r>
              <a:rPr lang="tr-TR" sz="2400" dirty="0" smtClean="0"/>
              <a:t>Aday bu sınav için Genel Yetenek – Genel Kültür sınavlarına tabi tutulur. Her iki alanın ortalaması ayrı ayrı 0,5’tir. Bu sınavlar P3 puan türünü oluşturur. </a:t>
            </a:r>
          </a:p>
          <a:p>
            <a:r>
              <a:rPr lang="tr-TR" sz="2400" dirty="0" smtClean="0"/>
              <a:t>120 soru 130 dakika. </a:t>
            </a:r>
          </a:p>
          <a:p>
            <a:r>
              <a:rPr lang="tr-TR" sz="2400" dirty="0" smtClean="0"/>
              <a:t>Genel Yetenek kısmı Türkçe 30 soru, Matematik 30 soru şeklindedir. </a:t>
            </a:r>
          </a:p>
          <a:p>
            <a:r>
              <a:rPr lang="tr-TR" sz="2400" dirty="0" smtClean="0"/>
              <a:t>Genel Kültür kısmı Tarih, Coğrafya ve Vatandaşlık derslerinden oluşur  ve toplamda 60 sorudan meydana gelir. </a:t>
            </a:r>
          </a:p>
          <a:p>
            <a:r>
              <a:rPr lang="tr-TR" sz="2400" dirty="0" smtClean="0"/>
              <a:t>Aday bu derslerden sınava girer, P3 puanı hesaplanır. Bu puana göre alım süreci işler. </a:t>
            </a:r>
          </a:p>
          <a:p>
            <a:endParaRPr lang="tr-TR" dirty="0" smtClean="0"/>
          </a:p>
        </p:txBody>
      </p:sp>
    </p:spTree>
    <p:extLst>
      <p:ext uri="{BB962C8B-B14F-4D97-AF65-F5344CB8AC3E}">
        <p14:creationId xmlns:p14="http://schemas.microsoft.com/office/powerpoint/2010/main" val="415797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444137"/>
            <a:ext cx="8915400" cy="5904412"/>
          </a:xfrm>
        </p:spPr>
        <p:txBody>
          <a:bodyPr/>
          <a:lstStyle/>
          <a:p>
            <a:pPr algn="ctr"/>
            <a:r>
              <a:rPr lang="tr-TR" sz="2400" b="1" dirty="0" smtClean="0"/>
              <a:t>KPSS B GRUBU PUANLARI AÇISINDAN ÖNEMLİ HUSUS</a:t>
            </a:r>
          </a:p>
          <a:p>
            <a:endParaRPr lang="tr-TR" dirty="0"/>
          </a:p>
          <a:p>
            <a:r>
              <a:rPr lang="tr-TR" sz="2400" dirty="0" smtClean="0"/>
              <a:t>Adayın düz memurluk ataması için kullanacağı P3 puanı çift yıllara ait olan P3 puanı olmalıdır. </a:t>
            </a:r>
          </a:p>
          <a:p>
            <a:r>
              <a:rPr lang="tr-TR" sz="2400" dirty="0" smtClean="0"/>
              <a:t>KPSS sınavı her sene yapılır. Ancak her sene elde edilen P3 puanı ile düz memur ataması yapılmaz. </a:t>
            </a:r>
            <a:endParaRPr lang="tr-TR" sz="2400" dirty="0"/>
          </a:p>
          <a:p>
            <a:r>
              <a:rPr lang="tr-TR" sz="2400" dirty="0" smtClean="0"/>
              <a:t>Aday KPSS 2024, KPSS 2026, KPSS 2028 gibi çift yıllarda girdiği P3 puanını düz memuriyette kullanma şartı bulunmaktadır. </a:t>
            </a:r>
          </a:p>
          <a:p>
            <a:r>
              <a:rPr lang="tr-TR" sz="2400" b="1" dirty="0" smtClean="0"/>
              <a:t>Peki tek yıllardaki KPSS P3 puanı ne işe yarıyor?</a:t>
            </a:r>
          </a:p>
          <a:p>
            <a:r>
              <a:rPr lang="tr-TR" sz="2400" dirty="0" smtClean="0"/>
              <a:t>Aldığınız puanı polislik veya katiplik gibi mesleklere girmek için kullanabilirsiniz. </a:t>
            </a:r>
          </a:p>
          <a:p>
            <a:endParaRPr lang="tr-TR" dirty="0"/>
          </a:p>
        </p:txBody>
      </p:sp>
    </p:spTree>
    <p:extLst>
      <p:ext uri="{BB962C8B-B14F-4D97-AF65-F5344CB8AC3E}">
        <p14:creationId xmlns:p14="http://schemas.microsoft.com/office/powerpoint/2010/main" val="314728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444137"/>
            <a:ext cx="8915400" cy="5467085"/>
          </a:xfrm>
        </p:spPr>
        <p:txBody>
          <a:bodyPr/>
          <a:lstStyle/>
          <a:p>
            <a:pPr algn="ctr"/>
            <a:r>
              <a:rPr lang="tr-TR" sz="2400" b="1" dirty="0" smtClean="0"/>
              <a:t>KPSS B GRUBU İÇİN SON DETAYLAR</a:t>
            </a:r>
          </a:p>
          <a:p>
            <a:endParaRPr lang="tr-TR" dirty="0"/>
          </a:p>
          <a:p>
            <a:r>
              <a:rPr lang="tr-TR" sz="2400" dirty="0" smtClean="0"/>
              <a:t>Adayın aldığı P3 puanı iki yıl geçerliliği bulunmaktadır.</a:t>
            </a:r>
          </a:p>
          <a:p>
            <a:r>
              <a:rPr lang="tr-TR" sz="2400" dirty="0" smtClean="0"/>
              <a:t>Puan alındıktan sonra diğer çift yıl sınavı açıklanıncaya kadar aday puanını atamalarda kullanabilir. </a:t>
            </a:r>
          </a:p>
          <a:p>
            <a:r>
              <a:rPr lang="tr-TR" sz="2400" dirty="0" smtClean="0"/>
              <a:t>Atama süreçleri ise ÖSYM sitesinden takip edilmektedir. Burada kadro sayısı, kadroya ait aranan şartlar belirtilir. Aday puanıyla bu kadrolara başvurur ve ataması gerçekleştirilir. </a:t>
            </a:r>
          </a:p>
          <a:p>
            <a:r>
              <a:rPr lang="tr-TR" sz="2400" dirty="0" smtClean="0"/>
              <a:t>KPSS B grubunda mülakat süreci bulunmamaktadır. Aday direkt puanıyla atanır. </a:t>
            </a:r>
            <a:endParaRPr lang="tr-TR" sz="2400" dirty="0"/>
          </a:p>
        </p:txBody>
      </p:sp>
    </p:spTree>
    <p:extLst>
      <p:ext uri="{BB962C8B-B14F-4D97-AF65-F5344CB8AC3E}">
        <p14:creationId xmlns:p14="http://schemas.microsoft.com/office/powerpoint/2010/main" val="2581746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91886"/>
            <a:ext cx="8915400" cy="5852160"/>
          </a:xfrm>
        </p:spPr>
        <p:txBody>
          <a:bodyPr>
            <a:normAutofit/>
          </a:bodyPr>
          <a:lstStyle/>
          <a:p>
            <a:pPr algn="ctr"/>
            <a:r>
              <a:rPr lang="tr-TR" sz="2400" b="1" dirty="0" smtClean="0"/>
              <a:t>KPSS A GRUBU SINAVI ATANMA SÜRECİ HAKKINDA…</a:t>
            </a:r>
          </a:p>
          <a:p>
            <a:endParaRPr lang="tr-TR" sz="2400" b="1" dirty="0" smtClean="0"/>
          </a:p>
          <a:p>
            <a:r>
              <a:rPr lang="tr-TR" sz="2400" dirty="0" smtClean="0"/>
              <a:t>Bu sınav her yıl yapılan bir sınavdır.</a:t>
            </a:r>
          </a:p>
          <a:p>
            <a:r>
              <a:rPr lang="tr-TR" sz="2400" dirty="0" smtClean="0"/>
              <a:t>Mezun olma şartı aranmaz.</a:t>
            </a:r>
          </a:p>
          <a:p>
            <a:r>
              <a:rPr lang="tr-TR" sz="2400" dirty="0" smtClean="0"/>
              <a:t>Puanı kullanmak için 35 yaş şartı vardır.</a:t>
            </a:r>
          </a:p>
          <a:p>
            <a:r>
              <a:rPr lang="tr-TR" sz="2400" dirty="0" smtClean="0"/>
              <a:t>Bu sınav bir ön kabul sınavıdır. Yani aldığınız puan direkt atamalarda kullanılmaz. </a:t>
            </a:r>
          </a:p>
          <a:p>
            <a:r>
              <a:rPr lang="tr-TR" sz="2400" dirty="0" smtClean="0"/>
              <a:t>Hangi kuruma girmek istiyorsanız bir de </a:t>
            </a:r>
            <a:r>
              <a:rPr lang="tr-TR" sz="2400" dirty="0"/>
              <a:t>Ö</a:t>
            </a:r>
            <a:r>
              <a:rPr lang="tr-TR" sz="2400" dirty="0" smtClean="0"/>
              <a:t>SYM’den bağımsız olarak o kurumun sınavına tabi tutulursunuz. Sonrasında ise kurumun mülakatına girip başarılı olduktan sonra atamanız gerçekleşir. </a:t>
            </a:r>
          </a:p>
        </p:txBody>
      </p:sp>
    </p:spTree>
    <p:extLst>
      <p:ext uri="{BB962C8B-B14F-4D97-AF65-F5344CB8AC3E}">
        <p14:creationId xmlns:p14="http://schemas.microsoft.com/office/powerpoint/2010/main" val="2106625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39634"/>
            <a:ext cx="8915400" cy="5571588"/>
          </a:xfrm>
        </p:spPr>
        <p:txBody>
          <a:bodyPr>
            <a:normAutofit fontScale="92500" lnSpcReduction="10000"/>
          </a:bodyPr>
          <a:lstStyle/>
          <a:p>
            <a:r>
              <a:rPr lang="tr-TR" sz="2400" b="1" dirty="0" smtClean="0"/>
              <a:t>KPSS A GRUBU PUANIMIN HESAPLANMASI İÇİN HANGİ SINAVLARA GİRMEM GEREKİYOR?</a:t>
            </a:r>
          </a:p>
          <a:p>
            <a:endParaRPr lang="tr-TR" sz="2400" b="1" dirty="0"/>
          </a:p>
          <a:p>
            <a:r>
              <a:rPr lang="tr-TR" sz="2400" b="1" dirty="0" smtClean="0"/>
              <a:t>GY-GK – 120 SORU</a:t>
            </a:r>
          </a:p>
          <a:p>
            <a:r>
              <a:rPr lang="tr-TR" sz="2400" b="1" dirty="0" smtClean="0"/>
              <a:t>İKTİSAT – 40 SORU</a:t>
            </a:r>
          </a:p>
          <a:p>
            <a:r>
              <a:rPr lang="tr-TR" sz="2400" b="1" dirty="0" smtClean="0"/>
              <a:t>HUKUK – 40 SORU</a:t>
            </a:r>
          </a:p>
          <a:p>
            <a:r>
              <a:rPr lang="tr-TR" sz="2400" b="1" dirty="0" smtClean="0"/>
              <a:t>MALİYE – 40 SORU</a:t>
            </a:r>
          </a:p>
          <a:p>
            <a:r>
              <a:rPr lang="tr-TR" sz="2400" b="1" dirty="0" smtClean="0"/>
              <a:t>MUHASEBE - </a:t>
            </a:r>
            <a:r>
              <a:rPr lang="tr-TR" sz="2400" b="1" dirty="0"/>
              <a:t>40 </a:t>
            </a:r>
            <a:r>
              <a:rPr lang="tr-TR" sz="2400" b="1" dirty="0" smtClean="0"/>
              <a:t>SORU</a:t>
            </a:r>
          </a:p>
          <a:p>
            <a:r>
              <a:rPr lang="tr-TR" sz="2400" b="1" dirty="0" smtClean="0"/>
              <a:t>İŞLETME -</a:t>
            </a:r>
            <a:r>
              <a:rPr lang="tr-TR" sz="2400" b="1" dirty="0"/>
              <a:t>40 </a:t>
            </a:r>
            <a:r>
              <a:rPr lang="tr-TR" sz="2400" b="1" dirty="0" smtClean="0"/>
              <a:t>SORU</a:t>
            </a:r>
          </a:p>
          <a:p>
            <a:r>
              <a:rPr lang="tr-TR" sz="2400" b="1" dirty="0" smtClean="0"/>
              <a:t>KAMU YÖNETİMİ -</a:t>
            </a:r>
            <a:r>
              <a:rPr lang="tr-TR" sz="2400" b="1" dirty="0"/>
              <a:t>40 </a:t>
            </a:r>
            <a:r>
              <a:rPr lang="tr-TR" sz="2400" b="1" dirty="0" smtClean="0"/>
              <a:t>SORU</a:t>
            </a:r>
          </a:p>
          <a:p>
            <a:r>
              <a:rPr lang="tr-TR" sz="2400" b="1" dirty="0" smtClean="0"/>
              <a:t>ÇEKO - </a:t>
            </a:r>
            <a:r>
              <a:rPr lang="tr-TR" sz="2400" b="1" dirty="0"/>
              <a:t>40 </a:t>
            </a:r>
            <a:r>
              <a:rPr lang="tr-TR" sz="2400" b="1" dirty="0" smtClean="0"/>
              <a:t>SORU</a:t>
            </a:r>
          </a:p>
          <a:p>
            <a:r>
              <a:rPr lang="tr-TR" sz="2400" b="1" dirty="0" smtClean="0"/>
              <a:t>İSTATİSTİK - </a:t>
            </a:r>
            <a:r>
              <a:rPr lang="tr-TR" sz="2400" b="1" dirty="0"/>
              <a:t>40 </a:t>
            </a:r>
            <a:r>
              <a:rPr lang="tr-TR" sz="2400" b="1" dirty="0" smtClean="0"/>
              <a:t>SORU</a:t>
            </a:r>
          </a:p>
          <a:p>
            <a:r>
              <a:rPr lang="tr-TR" sz="2400" b="1" dirty="0" smtClean="0"/>
              <a:t>ULUSLARARASI İLİŞKİLER – 40 SORU</a:t>
            </a:r>
          </a:p>
          <a:p>
            <a:pPr marL="0" indent="0">
              <a:buNone/>
            </a:pPr>
            <a:endParaRPr lang="tr-TR" sz="2400" b="1" dirty="0"/>
          </a:p>
        </p:txBody>
      </p:sp>
    </p:spTree>
    <p:extLst>
      <p:ext uri="{BB962C8B-B14F-4D97-AF65-F5344CB8AC3E}">
        <p14:creationId xmlns:p14="http://schemas.microsoft.com/office/powerpoint/2010/main" val="877519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483326"/>
            <a:ext cx="8915400" cy="5427896"/>
          </a:xfrm>
        </p:spPr>
        <p:txBody>
          <a:bodyPr/>
          <a:lstStyle/>
          <a:p>
            <a:pPr algn="ctr"/>
            <a:r>
              <a:rPr lang="tr-TR" sz="2400" b="1" dirty="0" smtClean="0"/>
              <a:t>BU DERSLERİN HEPSİNİ YAPMAK ZORUNDA MIYIM?</a:t>
            </a:r>
          </a:p>
          <a:p>
            <a:endParaRPr lang="tr-TR" dirty="0"/>
          </a:p>
          <a:p>
            <a:r>
              <a:rPr lang="tr-TR" sz="2400" dirty="0" smtClean="0"/>
              <a:t>Hayır. Böyle bir beyin ne yazık ki dünyada bulunmuyor </a:t>
            </a:r>
            <a:r>
              <a:rPr lang="tr-TR" sz="2400" dirty="0" smtClean="0">
                <a:sym typeface="Wingdings" panose="05000000000000000000" pitchFamily="2" charset="2"/>
              </a:rPr>
              <a:t></a:t>
            </a:r>
          </a:p>
          <a:p>
            <a:r>
              <a:rPr lang="tr-TR" sz="2400" dirty="0" smtClean="0"/>
              <a:t>KPSS A grubunda P1 – P48 arasında puan türleri var. Her puan türünü oluşturan ders ağırlıkları farklı olup puan türü hangi dersleri içeriyorsa o derse hazırlanmak gerekiyor.</a:t>
            </a:r>
          </a:p>
          <a:p>
            <a:pPr marL="0" indent="0">
              <a:buNone/>
            </a:pPr>
            <a:r>
              <a:rPr lang="tr-TR" sz="2400" dirty="0" smtClean="0"/>
              <a:t> </a:t>
            </a:r>
          </a:p>
          <a:p>
            <a:r>
              <a:rPr lang="tr-TR" sz="2400" b="1" dirty="0" smtClean="0"/>
              <a:t>Peki hocam ben işletme mezunuyum sadece işletme dersini yapacağım değil mi?</a:t>
            </a:r>
          </a:p>
          <a:p>
            <a:r>
              <a:rPr lang="tr-TR" sz="2400" dirty="0" smtClean="0"/>
              <a:t>Hayır. KPSS A grubunda mezun olduğunuz bölüme göre değil. Girmek istediğiniz kurumun puan türü içeriğindeki derslere çalışmanız gerekiyor. </a:t>
            </a:r>
            <a:endParaRPr lang="tr-TR" sz="2400" dirty="0"/>
          </a:p>
        </p:txBody>
      </p:sp>
    </p:spTree>
    <p:extLst>
      <p:ext uri="{BB962C8B-B14F-4D97-AF65-F5344CB8AC3E}">
        <p14:creationId xmlns:p14="http://schemas.microsoft.com/office/powerpoint/2010/main" val="2392795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4823" y="92270"/>
            <a:ext cx="8895806" cy="6537834"/>
          </a:xfrm>
        </p:spPr>
      </p:pic>
    </p:spTree>
    <p:extLst>
      <p:ext uri="{BB962C8B-B14F-4D97-AF65-F5344CB8AC3E}">
        <p14:creationId xmlns:p14="http://schemas.microsoft.com/office/powerpoint/2010/main" val="359528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8617" y="261937"/>
            <a:ext cx="9823269" cy="6544115"/>
          </a:xfrm>
        </p:spPr>
      </p:pic>
    </p:spTree>
    <p:extLst>
      <p:ext uri="{BB962C8B-B14F-4D97-AF65-F5344CB8AC3E}">
        <p14:creationId xmlns:p14="http://schemas.microsoft.com/office/powerpoint/2010/main" val="2353508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9246" y="392113"/>
            <a:ext cx="9653451" cy="6383164"/>
          </a:xfrm>
        </p:spPr>
      </p:pic>
    </p:spTree>
    <p:extLst>
      <p:ext uri="{BB962C8B-B14F-4D97-AF65-F5344CB8AC3E}">
        <p14:creationId xmlns:p14="http://schemas.microsoft.com/office/powerpoint/2010/main" val="3734542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55372" y="261937"/>
            <a:ext cx="9431382" cy="6491559"/>
          </a:xfrm>
        </p:spPr>
      </p:pic>
    </p:spTree>
    <p:extLst>
      <p:ext uri="{BB962C8B-B14F-4D97-AF65-F5344CB8AC3E}">
        <p14:creationId xmlns:p14="http://schemas.microsoft.com/office/powerpoint/2010/main" val="3509381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1942" y="172088"/>
            <a:ext cx="9313817" cy="6357826"/>
          </a:xfrm>
        </p:spPr>
      </p:pic>
    </p:spTree>
    <p:extLst>
      <p:ext uri="{BB962C8B-B14F-4D97-AF65-F5344CB8AC3E}">
        <p14:creationId xmlns:p14="http://schemas.microsoft.com/office/powerpoint/2010/main" val="2333489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5634" y="137109"/>
            <a:ext cx="9196251" cy="6578165"/>
          </a:xfrm>
        </p:spPr>
      </p:pic>
    </p:spTree>
    <p:extLst>
      <p:ext uri="{BB962C8B-B14F-4D97-AF65-F5344CB8AC3E}">
        <p14:creationId xmlns:p14="http://schemas.microsoft.com/office/powerpoint/2010/main" val="1579385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2309" y="121889"/>
            <a:ext cx="9744891" cy="6603031"/>
          </a:xfrm>
        </p:spPr>
      </p:pic>
    </p:spTree>
    <p:extLst>
      <p:ext uri="{BB962C8B-B14F-4D97-AF65-F5344CB8AC3E}">
        <p14:creationId xmlns:p14="http://schemas.microsoft.com/office/powerpoint/2010/main" val="2211172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44731" y="2661916"/>
            <a:ext cx="8911687" cy="1280890"/>
          </a:xfrm>
        </p:spPr>
        <p:txBody>
          <a:bodyPr/>
          <a:lstStyle/>
          <a:p>
            <a:pPr algn="ctr"/>
            <a:r>
              <a:rPr lang="tr-TR" b="1" dirty="0" smtClean="0"/>
              <a:t>PUAN TÜRLERİNE GÖRE YAPILMASI GEREKEN DERSLER VE AĞIRLIKLARI</a:t>
            </a:r>
            <a:endParaRPr lang="tr-TR" b="1" dirty="0"/>
          </a:p>
        </p:txBody>
      </p:sp>
    </p:spTree>
    <p:extLst>
      <p:ext uri="{BB962C8B-B14F-4D97-AF65-F5344CB8AC3E}">
        <p14:creationId xmlns:p14="http://schemas.microsoft.com/office/powerpoint/2010/main" val="1285150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867990" y="48524"/>
            <a:ext cx="10136776" cy="6626596"/>
          </a:xfrm>
          <a:prstGeom prst="rect">
            <a:avLst/>
          </a:prstGeom>
        </p:spPr>
      </p:pic>
    </p:spTree>
    <p:extLst>
      <p:ext uri="{BB962C8B-B14F-4D97-AF65-F5344CB8AC3E}">
        <p14:creationId xmlns:p14="http://schemas.microsoft.com/office/powerpoint/2010/main" val="574818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685109" y="72867"/>
            <a:ext cx="10306594" cy="6589190"/>
          </a:xfrm>
          <a:prstGeom prst="rect">
            <a:avLst/>
          </a:prstGeom>
        </p:spPr>
      </p:pic>
    </p:spTree>
    <p:extLst>
      <p:ext uri="{BB962C8B-B14F-4D97-AF65-F5344CB8AC3E}">
        <p14:creationId xmlns:p14="http://schemas.microsoft.com/office/powerpoint/2010/main" val="3777500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222148" y="209007"/>
            <a:ext cx="10821805" cy="6648994"/>
          </a:xfrm>
          <a:prstGeom prst="rect">
            <a:avLst/>
          </a:prstGeom>
        </p:spPr>
      </p:pic>
    </p:spTree>
    <p:extLst>
      <p:ext uri="{BB962C8B-B14F-4D97-AF65-F5344CB8AC3E}">
        <p14:creationId xmlns:p14="http://schemas.microsoft.com/office/powerpoint/2010/main" val="3534283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195943"/>
            <a:ext cx="9297988" cy="6374674"/>
          </a:xfrm>
        </p:spPr>
        <p:txBody>
          <a:bodyPr>
            <a:normAutofit/>
          </a:bodyPr>
          <a:lstStyle/>
          <a:p>
            <a:pPr algn="ctr"/>
            <a:r>
              <a:rPr lang="tr-TR" sz="2400" b="1" dirty="0" smtClean="0"/>
              <a:t>SİZ SORMADAN BEN SORAYIM VE CEVAPLANDIRAYIM </a:t>
            </a:r>
            <a:r>
              <a:rPr lang="tr-TR" sz="2400" b="1" dirty="0" smtClean="0">
                <a:sym typeface="Wingdings" panose="05000000000000000000" pitchFamily="2" charset="2"/>
              </a:rPr>
              <a:t></a:t>
            </a:r>
          </a:p>
          <a:p>
            <a:pPr algn="ctr"/>
            <a:endParaRPr lang="tr-TR" sz="2400" b="1" dirty="0">
              <a:sym typeface="Wingdings" panose="05000000000000000000" pitchFamily="2" charset="2"/>
            </a:endParaRPr>
          </a:p>
          <a:p>
            <a:r>
              <a:rPr lang="tr-TR" sz="2400" b="1" dirty="0" smtClean="0">
                <a:sym typeface="Wingdings" panose="05000000000000000000" pitchFamily="2" charset="2"/>
              </a:rPr>
              <a:t>Hocam o kadar puan türü bir o kadar da meslek var. Biz hangi birine çalışacağız? İşte kilit soru. </a:t>
            </a:r>
          </a:p>
          <a:p>
            <a:endParaRPr lang="tr-TR" sz="2400" b="1" dirty="0">
              <a:sym typeface="Wingdings" panose="05000000000000000000" pitchFamily="2" charset="2"/>
            </a:endParaRPr>
          </a:p>
          <a:p>
            <a:r>
              <a:rPr lang="tr-TR" sz="2400" dirty="0" smtClean="0">
                <a:sym typeface="Wingdings" panose="05000000000000000000" pitchFamily="2" charset="2"/>
              </a:rPr>
              <a:t>Gözlemlere göre en fazla alım yapılan puan türü P48.</a:t>
            </a:r>
          </a:p>
          <a:p>
            <a:r>
              <a:rPr lang="tr-TR" sz="2400" dirty="0" smtClean="0">
                <a:sym typeface="Wingdings" panose="05000000000000000000" pitchFamily="2" charset="2"/>
              </a:rPr>
              <a:t>Bu puan türü yıldan yıla değişmekle birlikte yaklaşık 5000 kişilik kadro açar. </a:t>
            </a:r>
          </a:p>
          <a:p>
            <a:r>
              <a:rPr lang="tr-TR" sz="2400" dirty="0" smtClean="0">
                <a:sym typeface="Wingdings" panose="05000000000000000000" pitchFamily="2" charset="2"/>
              </a:rPr>
              <a:t>Sadece GUY kadrosu 1000 – 2000 kişi arasında değişir. </a:t>
            </a:r>
          </a:p>
          <a:p>
            <a:r>
              <a:rPr lang="tr-TR" sz="2400" dirty="0" smtClean="0">
                <a:sym typeface="Wingdings" panose="05000000000000000000" pitchFamily="2" charset="2"/>
              </a:rPr>
              <a:t>P48 için yapılması gerekenleri artık biliyoruz. GYGK – İktisat-hukuk-maliye-muhasebe dersleri yapmamız gerekiyor. Bu dersler dışında başka dersleri çalışmanıza gerek yok. </a:t>
            </a:r>
          </a:p>
        </p:txBody>
      </p:sp>
    </p:spTree>
    <p:extLst>
      <p:ext uri="{BB962C8B-B14F-4D97-AF65-F5344CB8AC3E}">
        <p14:creationId xmlns:p14="http://schemas.microsoft.com/office/powerpoint/2010/main" val="2791964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91885"/>
            <a:ext cx="8915400" cy="6021977"/>
          </a:xfrm>
        </p:spPr>
        <p:txBody>
          <a:bodyPr>
            <a:normAutofit/>
          </a:bodyPr>
          <a:lstStyle/>
          <a:p>
            <a:pPr algn="ctr"/>
            <a:r>
              <a:rPr lang="tr-TR" sz="2400" b="1" dirty="0" smtClean="0"/>
              <a:t>KPSS A ALAN DERSLERİ İÇİN ÖNEMLİ BİLGİLER</a:t>
            </a:r>
          </a:p>
          <a:p>
            <a:pPr algn="ctr"/>
            <a:endParaRPr lang="tr-TR" sz="2400" b="1" dirty="0"/>
          </a:p>
          <a:p>
            <a:r>
              <a:rPr lang="tr-TR" sz="2400" b="1" dirty="0" smtClean="0"/>
              <a:t>Sınav 3 oturum şeklinde yapılır. </a:t>
            </a:r>
          </a:p>
          <a:p>
            <a:r>
              <a:rPr lang="tr-TR" sz="2400" b="1" dirty="0" smtClean="0"/>
              <a:t>Cumartesi Sabah Oturumu: </a:t>
            </a:r>
          </a:p>
          <a:p>
            <a:pPr marL="0" indent="0">
              <a:buNone/>
            </a:pPr>
            <a:r>
              <a:rPr lang="tr-TR" sz="2400" b="1" dirty="0" smtClean="0"/>
              <a:t>Kamu Yönetimi, Uluslararası İlişkiler ve ÇEKO dersleri</a:t>
            </a:r>
          </a:p>
          <a:p>
            <a:r>
              <a:rPr lang="tr-TR" sz="2400" b="1" dirty="0" smtClean="0"/>
              <a:t>Cumartesi Öğleden Sonra Oturumu: </a:t>
            </a:r>
          </a:p>
          <a:p>
            <a:pPr marL="0" indent="0">
              <a:buNone/>
            </a:pPr>
            <a:r>
              <a:rPr lang="tr-TR" sz="2400" b="1" dirty="0"/>
              <a:t>Hukuk, İktisat, </a:t>
            </a:r>
            <a:r>
              <a:rPr lang="tr-TR" sz="2400" b="1" dirty="0" smtClean="0"/>
              <a:t>Maliye</a:t>
            </a:r>
          </a:p>
          <a:p>
            <a:r>
              <a:rPr lang="tr-TR" sz="2400" b="1" dirty="0" smtClean="0"/>
              <a:t>Pazar Sabah Oturumu: </a:t>
            </a:r>
          </a:p>
          <a:p>
            <a:pPr marL="0" indent="0">
              <a:buNone/>
            </a:pPr>
            <a:r>
              <a:rPr lang="tr-TR" sz="2400" b="1" dirty="0" smtClean="0"/>
              <a:t>İşletme, Muhasebe, İstatistik</a:t>
            </a:r>
          </a:p>
          <a:p>
            <a:pPr marL="0" indent="0">
              <a:buNone/>
            </a:pPr>
            <a:endParaRPr lang="tr-TR" sz="2400" b="1" dirty="0" smtClean="0"/>
          </a:p>
          <a:p>
            <a:pPr marL="0" indent="0" algn="ctr">
              <a:buNone/>
            </a:pPr>
            <a:r>
              <a:rPr lang="tr-TR" sz="2400" b="1" u="sng" dirty="0" smtClean="0"/>
              <a:t>P48 Hazırlanmak için: GYGK – Cumartesi Öğleden sonra ve Pazar sabah oturumuna katılmak gerekiyor. </a:t>
            </a:r>
            <a:endParaRPr lang="tr-TR" sz="2400" b="1" u="sng" dirty="0"/>
          </a:p>
        </p:txBody>
      </p:sp>
    </p:spTree>
    <p:extLst>
      <p:ext uri="{BB962C8B-B14F-4D97-AF65-F5344CB8AC3E}">
        <p14:creationId xmlns:p14="http://schemas.microsoft.com/office/powerpoint/2010/main" val="3798032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509451"/>
            <a:ext cx="8915400" cy="5401771"/>
          </a:xfrm>
        </p:spPr>
        <p:txBody>
          <a:bodyPr/>
          <a:lstStyle/>
          <a:p>
            <a:pPr algn="ctr"/>
            <a:r>
              <a:rPr lang="tr-TR" sz="2400" b="1" dirty="0"/>
              <a:t>KPSS A ALAN DERSLERİ İÇİN ÖNEMLİ BİLGİLER</a:t>
            </a:r>
          </a:p>
          <a:p>
            <a:endParaRPr lang="tr-TR" dirty="0" smtClean="0"/>
          </a:p>
          <a:p>
            <a:r>
              <a:rPr lang="tr-TR" sz="2400" dirty="0" smtClean="0"/>
              <a:t>Sınav oturumlarında her ders için (40 soru) ayrı ayrı 50 dakika süre verilir. </a:t>
            </a:r>
          </a:p>
          <a:p>
            <a:pPr marL="0" indent="0">
              <a:buNone/>
            </a:pPr>
            <a:endParaRPr lang="tr-TR" sz="2400" dirty="0"/>
          </a:p>
          <a:p>
            <a:r>
              <a:rPr lang="tr-TR" sz="2400" b="1" u="sng" dirty="0" smtClean="0"/>
              <a:t>ÇOOK ÖNEMLİ: </a:t>
            </a:r>
            <a:r>
              <a:rPr lang="tr-TR" sz="2400" u="sng" dirty="0" smtClean="0"/>
              <a:t>Her ders için 1 net kuralı vardır. Yani eğer puan türü içerisindeki bir dersten bile 1 net çıkartamazsanız puanınız hesaplanmaz. </a:t>
            </a:r>
          </a:p>
          <a:p>
            <a:pPr marL="0" indent="0">
              <a:buNone/>
            </a:pPr>
            <a:endParaRPr lang="tr-TR" sz="2400" dirty="0" smtClean="0"/>
          </a:p>
          <a:p>
            <a:pPr marL="0" indent="0">
              <a:buNone/>
            </a:pPr>
            <a:endParaRPr lang="tr-TR" sz="2400" dirty="0" smtClean="0"/>
          </a:p>
          <a:p>
            <a:endParaRPr lang="tr-TR" sz="2400" dirty="0"/>
          </a:p>
        </p:txBody>
      </p:sp>
    </p:spTree>
    <p:extLst>
      <p:ext uri="{BB962C8B-B14F-4D97-AF65-F5344CB8AC3E}">
        <p14:creationId xmlns:p14="http://schemas.microsoft.com/office/powerpoint/2010/main" val="4042243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418011"/>
            <a:ext cx="8915400" cy="5493211"/>
          </a:xfrm>
        </p:spPr>
        <p:txBody>
          <a:bodyPr/>
          <a:lstStyle/>
          <a:p>
            <a:pPr algn="ctr"/>
            <a:r>
              <a:rPr lang="tr-TR" sz="2400" b="1" dirty="0" smtClean="0"/>
              <a:t>KPSS A GRUBU ATAMALARINDA İNGİLİZCE ŞARTI BULUNUYOR MU?</a:t>
            </a:r>
          </a:p>
          <a:p>
            <a:endParaRPr lang="tr-TR" dirty="0"/>
          </a:p>
          <a:p>
            <a:r>
              <a:rPr lang="tr-TR" sz="2400" dirty="0" smtClean="0"/>
              <a:t>Puan türlerinin hiçbirinde İngilizcenin bir ağırlığı bulunmaz. </a:t>
            </a:r>
          </a:p>
          <a:p>
            <a:r>
              <a:rPr lang="tr-TR" sz="2400" b="1" dirty="0" smtClean="0"/>
              <a:t>ANCAK bazı kurumlar alım yaparken YDS şartı isteyebilirler.</a:t>
            </a:r>
          </a:p>
          <a:p>
            <a:pPr marL="0" indent="0">
              <a:buNone/>
            </a:pPr>
            <a:endParaRPr lang="tr-TR" sz="2400" dirty="0" smtClean="0"/>
          </a:p>
          <a:p>
            <a:pPr marL="0" indent="0">
              <a:buNone/>
            </a:pPr>
            <a:r>
              <a:rPr lang="tr-TR" sz="2400" dirty="0" smtClean="0"/>
              <a:t>Örneğin GUY için kurum sınavlarında v mülakat sürecinde İngilizce bulunmaz. Ancak MHUY uzman yardımcılığı gibi merkez kadrolarda YDS şartı isteyebilir. </a:t>
            </a:r>
            <a:endParaRPr lang="tr-TR" sz="2400" dirty="0"/>
          </a:p>
        </p:txBody>
      </p:sp>
    </p:spTree>
    <p:extLst>
      <p:ext uri="{BB962C8B-B14F-4D97-AF65-F5344CB8AC3E}">
        <p14:creationId xmlns:p14="http://schemas.microsoft.com/office/powerpoint/2010/main" val="473576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2706778" y="3021874"/>
            <a:ext cx="8915400" cy="1419497"/>
          </a:xfrm>
        </p:spPr>
        <p:txBody>
          <a:bodyPr>
            <a:normAutofit/>
          </a:bodyPr>
          <a:lstStyle/>
          <a:p>
            <a:r>
              <a:rPr lang="tr-TR" sz="2400" b="1" dirty="0" smtClean="0"/>
              <a:t>KPSS 2024 A GRUBU BİRİNCİSİNİN PUAN TABLOSU</a:t>
            </a:r>
            <a:endParaRPr lang="tr-TR" sz="2400" b="1" dirty="0"/>
          </a:p>
        </p:txBody>
      </p:sp>
    </p:spTree>
    <p:extLst>
      <p:ext uri="{BB962C8B-B14F-4D97-AF65-F5344CB8AC3E}">
        <p14:creationId xmlns:p14="http://schemas.microsoft.com/office/powerpoint/2010/main" val="1235678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152043"/>
            <a:ext cx="9222377" cy="6647652"/>
          </a:xfrm>
        </p:spPr>
      </p:pic>
    </p:spTree>
    <p:extLst>
      <p:ext uri="{BB962C8B-B14F-4D97-AF65-F5344CB8AC3E}">
        <p14:creationId xmlns:p14="http://schemas.microsoft.com/office/powerpoint/2010/main" val="35998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65760"/>
            <a:ext cx="8915400" cy="5545462"/>
          </a:xfrm>
        </p:spPr>
        <p:txBody>
          <a:bodyPr/>
          <a:lstStyle/>
          <a:p>
            <a:pPr algn="ctr"/>
            <a:r>
              <a:rPr lang="tr-TR" sz="2400" b="1" dirty="0" smtClean="0"/>
              <a:t>KPSS 2024 A GRUBU SAYISAL BİLGİLER </a:t>
            </a:r>
          </a:p>
          <a:p>
            <a:pPr marL="0" indent="0">
              <a:buNone/>
            </a:pPr>
            <a:endParaRPr lang="tr-TR" dirty="0"/>
          </a:p>
          <a:p>
            <a:pPr marL="0" indent="0">
              <a:buNone/>
            </a:pPr>
            <a:endParaRPr lang="tr-TR" dirty="0"/>
          </a:p>
        </p:txBody>
      </p:sp>
      <p:pic>
        <p:nvPicPr>
          <p:cNvPr id="4" name="Resim 3"/>
          <p:cNvPicPr>
            <a:picLocks noChangeAspect="1"/>
          </p:cNvPicPr>
          <p:nvPr/>
        </p:nvPicPr>
        <p:blipFill>
          <a:blip r:embed="rId2"/>
          <a:stretch>
            <a:fillRect/>
          </a:stretch>
        </p:blipFill>
        <p:spPr>
          <a:xfrm>
            <a:off x="1673575" y="1397726"/>
            <a:ext cx="10187274" cy="4513496"/>
          </a:xfrm>
          <a:prstGeom prst="rect">
            <a:avLst/>
          </a:prstGeom>
        </p:spPr>
      </p:pic>
    </p:spTree>
    <p:extLst>
      <p:ext uri="{BB962C8B-B14F-4D97-AF65-F5344CB8AC3E}">
        <p14:creationId xmlns:p14="http://schemas.microsoft.com/office/powerpoint/2010/main" val="3479076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13509"/>
            <a:ext cx="8915400" cy="5597713"/>
          </a:xfrm>
        </p:spPr>
        <p:txBody>
          <a:bodyPr>
            <a:normAutofit/>
          </a:bodyPr>
          <a:lstStyle/>
          <a:p>
            <a:pPr algn="ctr"/>
            <a:r>
              <a:rPr lang="tr-TR" sz="2400" b="1" dirty="0" smtClean="0"/>
              <a:t>KPSS 2024 A GRUBU DOĞRU VE NET SAYILARI</a:t>
            </a:r>
            <a:endParaRPr lang="tr-TR" sz="2400" b="1" dirty="0"/>
          </a:p>
        </p:txBody>
      </p:sp>
      <p:pic>
        <p:nvPicPr>
          <p:cNvPr id="4" name="Resim 3"/>
          <p:cNvPicPr>
            <a:picLocks noChangeAspect="1"/>
          </p:cNvPicPr>
          <p:nvPr/>
        </p:nvPicPr>
        <p:blipFill>
          <a:blip r:embed="rId2"/>
          <a:stretch>
            <a:fillRect/>
          </a:stretch>
        </p:blipFill>
        <p:spPr>
          <a:xfrm>
            <a:off x="2589211" y="966652"/>
            <a:ext cx="8944803" cy="5127450"/>
          </a:xfrm>
          <a:prstGeom prst="rect">
            <a:avLst/>
          </a:prstGeom>
        </p:spPr>
      </p:pic>
    </p:spTree>
    <p:extLst>
      <p:ext uri="{BB962C8B-B14F-4D97-AF65-F5344CB8AC3E}">
        <p14:creationId xmlns:p14="http://schemas.microsoft.com/office/powerpoint/2010/main" val="1240773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87383"/>
            <a:ext cx="8915400" cy="6217920"/>
          </a:xfrm>
        </p:spPr>
        <p:txBody>
          <a:bodyPr>
            <a:normAutofit lnSpcReduction="10000"/>
          </a:bodyPr>
          <a:lstStyle/>
          <a:p>
            <a:pPr algn="ctr"/>
            <a:r>
              <a:rPr lang="tr-TR" sz="2400" b="1" dirty="0" smtClean="0"/>
              <a:t>Belirttiğiniz puan türü için (P48) derslerden kaçar net yapmam gerekir?</a:t>
            </a:r>
          </a:p>
          <a:p>
            <a:endParaRPr lang="tr-TR" dirty="0"/>
          </a:p>
          <a:p>
            <a:r>
              <a:rPr lang="tr-TR" sz="2400" dirty="0" smtClean="0"/>
              <a:t>Kurum sınavlarına girebilmek için ilan edilen kadro sayısının birkaç katı kadar aday sınava çağırılır. </a:t>
            </a:r>
          </a:p>
          <a:p>
            <a:r>
              <a:rPr lang="tr-TR" sz="2400" dirty="0" smtClean="0"/>
              <a:t>Örneğin GUY ilanı 1000 kişilik geldiyse (4 katı kadar aday kurum sınavına çağırılır) 4000 kişi arasında bulunmak gerekir. </a:t>
            </a:r>
          </a:p>
          <a:p>
            <a:r>
              <a:rPr lang="tr-TR" sz="2400" dirty="0" smtClean="0"/>
              <a:t>Her ne kadar GUY ilanı özelinde p48 puan türünden 65 ve üzeri alma şartı yazıyor olsa da her 65 puan alan bu sınava giremeyebilir. Bu açılacak kadro sayısına ve yüksek puanı olan öğrenci sayısına bağlı olarak değişim gösterebilir. </a:t>
            </a:r>
          </a:p>
          <a:p>
            <a:r>
              <a:rPr lang="tr-TR" sz="2400" dirty="0" smtClean="0"/>
              <a:t>Bu nedenle p48 puan türünden 80 ve üzeri almak kurum sınavlarına girebilmek için bir eşiktir. Bu eşik için her dersten yarı yarıya net yapmak gerekir. </a:t>
            </a:r>
            <a:endParaRPr lang="tr-TR" sz="2400" dirty="0"/>
          </a:p>
        </p:txBody>
      </p:sp>
    </p:spTree>
    <p:extLst>
      <p:ext uri="{BB962C8B-B14F-4D97-AF65-F5344CB8AC3E}">
        <p14:creationId xmlns:p14="http://schemas.microsoft.com/office/powerpoint/2010/main" val="193474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13509"/>
            <a:ext cx="8915400" cy="6113417"/>
          </a:xfrm>
        </p:spPr>
        <p:txBody>
          <a:bodyPr>
            <a:normAutofit/>
          </a:bodyPr>
          <a:lstStyle/>
          <a:p>
            <a:pPr algn="ctr"/>
            <a:r>
              <a:rPr lang="tr-TR" sz="2400" b="1" dirty="0" smtClean="0"/>
              <a:t>KPSS A GRUBU SINAVINA GİRDİM. P48 PUAN TÜRÜNDEN 80 VE ÜZERİ ALDIM. SONRAKİ SÜREÇ NASIL İŞLİYOR?</a:t>
            </a:r>
          </a:p>
          <a:p>
            <a:endParaRPr lang="tr-TR" dirty="0"/>
          </a:p>
          <a:p>
            <a:r>
              <a:rPr lang="tr-TR" sz="2400" dirty="0" smtClean="0"/>
              <a:t>Aday bu noktada açılacak olan kurum sınavlarının ilanını takip etmelidir. </a:t>
            </a:r>
          </a:p>
          <a:p>
            <a:r>
              <a:rPr lang="tr-TR" sz="2400" dirty="0" smtClean="0"/>
              <a:t>İlan gelince kurum sınavlarına iyi hazırlanıp yüksek puan alması gerekir. </a:t>
            </a:r>
          </a:p>
          <a:p>
            <a:r>
              <a:rPr lang="tr-TR" sz="2400" dirty="0" smtClean="0"/>
              <a:t>Kurum sınavları ise test veya yazılı şeklinde yapılabilir. Örneğin GUY kurum sınavı test şeklindedir. VMY ise yazılı şeklindedir. </a:t>
            </a:r>
          </a:p>
          <a:p>
            <a:r>
              <a:rPr lang="tr-TR" sz="2400" dirty="0" smtClean="0"/>
              <a:t>Kurum sınavlarının içeriği KPSS A grubundan farklı değildir. </a:t>
            </a:r>
          </a:p>
          <a:p>
            <a:r>
              <a:rPr lang="tr-TR" sz="2400" dirty="0" smtClean="0"/>
              <a:t>Aday kurum sınavında başarılı olunca son olarak kurum sınavının mülakatına girer ve burada başarılı olduğunda atanma işlemi gerçekleşir. </a:t>
            </a:r>
            <a:endParaRPr lang="tr-TR" sz="2400" dirty="0"/>
          </a:p>
        </p:txBody>
      </p:sp>
    </p:spTree>
    <p:extLst>
      <p:ext uri="{BB962C8B-B14F-4D97-AF65-F5344CB8AC3E}">
        <p14:creationId xmlns:p14="http://schemas.microsoft.com/office/powerpoint/2010/main" val="4032312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19841" y="2259875"/>
            <a:ext cx="8915400" cy="3840480"/>
          </a:xfrm>
        </p:spPr>
        <p:txBody>
          <a:bodyPr>
            <a:normAutofit/>
          </a:bodyPr>
          <a:lstStyle/>
          <a:p>
            <a:r>
              <a:rPr lang="tr-TR" sz="2800" b="1" dirty="0" smtClean="0"/>
              <a:t>SEMİNERE KATILDIĞINIZ İÇİN TEŞEKKÜR EDERİM.</a:t>
            </a:r>
          </a:p>
          <a:p>
            <a:r>
              <a:rPr lang="tr-TR" sz="2800" b="1" dirty="0" smtClean="0"/>
              <a:t>HEPİNİZE KPSS SÜRECİNDE BAŞARILAR DİLERİM. </a:t>
            </a:r>
          </a:p>
          <a:p>
            <a:endParaRPr lang="tr-TR" sz="2800" b="1" dirty="0"/>
          </a:p>
          <a:p>
            <a:endParaRPr lang="tr-TR" sz="2800" b="1" dirty="0" smtClean="0"/>
          </a:p>
          <a:p>
            <a:endParaRPr lang="tr-TR" sz="2800" b="1" dirty="0"/>
          </a:p>
          <a:p>
            <a:endParaRPr lang="tr-TR" sz="2800" b="1" dirty="0" smtClean="0"/>
          </a:p>
          <a:p>
            <a:pPr marL="0" indent="0" algn="r">
              <a:buNone/>
            </a:pPr>
            <a:r>
              <a:rPr lang="tr-TR" sz="2800" b="1" dirty="0" smtClean="0"/>
              <a:t>Doç. Dr. Ahmet Emrah TAYYAR</a:t>
            </a:r>
            <a:endParaRPr lang="tr-TR" sz="2800" b="1" dirty="0"/>
          </a:p>
        </p:txBody>
      </p:sp>
    </p:spTree>
    <p:extLst>
      <p:ext uri="{BB962C8B-B14F-4D97-AF65-F5344CB8AC3E}">
        <p14:creationId xmlns:p14="http://schemas.microsoft.com/office/powerpoint/2010/main" val="1612151856"/>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204</TotalTime>
  <Words>1135</Words>
  <Application>Microsoft Office PowerPoint</Application>
  <PresentationFormat>Geniş ekran</PresentationFormat>
  <Paragraphs>122</Paragraphs>
  <Slides>32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32</vt:i4>
      </vt:variant>
    </vt:vector>
  </HeadingPairs>
  <TitlesOfParts>
    <vt:vector size="37" baseType="lpstr">
      <vt:lpstr>Arial</vt:lpstr>
      <vt:lpstr>Century Gothic</vt:lpstr>
      <vt:lpstr>Wingdings</vt:lpstr>
      <vt:lpstr>Wingdings 3</vt:lpstr>
      <vt:lpstr>Duman</vt:lpstr>
      <vt:lpstr>KAMU SINAVLARINA HAZIRLIK SÜRECİ   KPSS B – KPSS A ve Kurum Sınavları Hakkında Bilgi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PUAN TÜRLERİNE GÖRE YAPILMASI GEREKEN DERSLER VE AĞIRLIKLARI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KAMU SINAVLARINA HAZIRLIK SÜRECİ   KPSS B – KPSS A ve Kurum Sınavları Hakkında Bilgi</dc:title>
  <dc:creator>Asus</dc:creator>
  <cp:lastModifiedBy>Asus</cp:lastModifiedBy>
  <cp:revision>17</cp:revision>
  <dcterms:created xsi:type="dcterms:W3CDTF">2024-10-21T09:35:02Z</dcterms:created>
  <dcterms:modified xsi:type="dcterms:W3CDTF">2024-10-21T12:59:32Z</dcterms:modified>
</cp:coreProperties>
</file>